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K Grotesk Bold" panose="020B0604020202020204" charset="0"/>
      <p:regular r:id="rId21"/>
    </p:embeddedFont>
    <p:embeddedFont>
      <p:font typeface="HK Grotesk Light" panose="020B0604020202020204" charset="0"/>
      <p:regular r:id="rId22"/>
    </p:embeddedFont>
    <p:embeddedFont>
      <p:font typeface="HK Grotesk Medium" panose="00000600000000000000" charset="0"/>
      <p:regular r:id="rId23"/>
    </p:embeddedFont>
    <p:embeddedFont>
      <p:font typeface="HK Grotesk Medium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67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34.png"/><Relationship Id="rId10" Type="http://schemas.openxmlformats.org/officeDocument/2006/relationships/image" Target="../media/image37.svg"/><Relationship Id="rId4" Type="http://schemas.openxmlformats.org/officeDocument/2006/relationships/image" Target="../media/image33.jpe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26.jpeg"/><Relationship Id="rId5" Type="http://schemas.openxmlformats.org/officeDocument/2006/relationships/image" Target="../media/image18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143" b="143"/>
          <a:stretch>
            <a:fillRect/>
          </a:stretch>
        </p:blipFill>
        <p:spPr>
          <a:xfrm>
            <a:off x="9719070" y="306298"/>
            <a:ext cx="6959719" cy="72572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317328">
            <a:off x="393514" y="1539595"/>
            <a:ext cx="2014590" cy="182068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244600" y="2515901"/>
            <a:ext cx="11761977" cy="6920199"/>
            <a:chOff x="0" y="0"/>
            <a:chExt cx="15682636" cy="922693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rcRect/>
            <a:stretch>
              <a:fillRect/>
            </a:stretch>
          </p:blipFill>
          <p:spPr>
            <a:xfrm>
              <a:off x="0" y="0"/>
              <a:ext cx="15682636" cy="9226932"/>
            </a:xfrm>
            <a:prstGeom prst="rect">
              <a:avLst/>
            </a:prstGeom>
          </p:spPr>
        </p:pic>
        <p:sp>
          <p:nvSpPr>
            <p:cNvPr id="6" name="AutoShape 6"/>
            <p:cNvSpPr/>
            <p:nvPr/>
          </p:nvSpPr>
          <p:spPr>
            <a:xfrm>
              <a:off x="337316" y="341738"/>
              <a:ext cx="14836367" cy="8315630"/>
            </a:xfrm>
            <a:prstGeom prst="rect">
              <a:avLst/>
            </a:prstGeom>
            <a:solidFill>
              <a:srgbClr val="346BC8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1499488" y="3438525"/>
            <a:ext cx="11125200" cy="3409950"/>
          </a:xfrm>
          <a:prstGeom prst="rect">
            <a:avLst/>
          </a:prstGeom>
          <a:solidFill>
            <a:srgbClr val="272727">
              <a:alpha val="35686"/>
            </a:srgbClr>
          </a:solidFill>
        </p:spPr>
      </p:sp>
      <p:sp>
        <p:nvSpPr>
          <p:cNvPr id="8" name="TextBox 8"/>
          <p:cNvSpPr txBox="1"/>
          <p:nvPr/>
        </p:nvSpPr>
        <p:spPr>
          <a:xfrm>
            <a:off x="2216509" y="4121710"/>
            <a:ext cx="8977064" cy="2750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30"/>
              </a:lnSpc>
            </a:pPr>
            <a:r>
              <a:rPr lang="en-US" sz="9025" dirty="0">
                <a:solidFill>
                  <a:srgbClr val="F8F8F8"/>
                </a:solidFill>
                <a:latin typeface="HK Grotesk Bold"/>
              </a:rPr>
              <a:t>Obstacle Avoidance Car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620607">
            <a:off x="11742670" y="6421894"/>
            <a:ext cx="2295223" cy="168125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961950" y="1618601"/>
            <a:ext cx="1757120" cy="166267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338739" y="8523656"/>
            <a:ext cx="2294679" cy="26075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868117">
            <a:off x="4833730" y="-429870"/>
            <a:ext cx="2077369" cy="147233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974444">
            <a:off x="822069" y="8670092"/>
            <a:ext cx="2271382" cy="240357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081011">
            <a:off x="16853895" y="2807765"/>
            <a:ext cx="2557598" cy="153775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216509" y="6977323"/>
            <a:ext cx="9393878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2" dirty="0">
                <a:solidFill>
                  <a:srgbClr val="F8F8F8"/>
                </a:solidFill>
                <a:latin typeface="HK Grotesk Medium"/>
              </a:rPr>
              <a:t>Aditya Prakash Bhagchandani 7001152</a:t>
            </a:r>
          </a:p>
          <a:p>
            <a:pPr>
              <a:lnSpc>
                <a:spcPts val="3919"/>
              </a:lnSpc>
            </a:pPr>
            <a:r>
              <a:rPr lang="en-US" sz="2799" spc="2" dirty="0">
                <a:solidFill>
                  <a:srgbClr val="F8F8F8"/>
                </a:solidFill>
                <a:latin typeface="HK Grotesk Medium"/>
              </a:rPr>
              <a:t> Ahmed Fouad 7001708 </a:t>
            </a:r>
          </a:p>
          <a:p>
            <a:pPr>
              <a:lnSpc>
                <a:spcPts val="3919"/>
              </a:lnSpc>
            </a:pPr>
            <a:r>
              <a:rPr lang="en-US" sz="2799" spc="2" dirty="0">
                <a:solidFill>
                  <a:srgbClr val="F8F8F8"/>
                </a:solidFill>
                <a:latin typeface="HK Grotesk Medium"/>
              </a:rPr>
              <a:t>Abdelrahman Amr Samir 7037138 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spc="2" dirty="0">
                <a:solidFill>
                  <a:srgbClr val="F8F8F8"/>
                </a:solidFill>
                <a:latin typeface="HK Grotesk Medium"/>
              </a:rPr>
              <a:t>Omar Mohamed Osman 7037214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16509" y="2799946"/>
            <a:ext cx="897706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F8F8F8"/>
                </a:solidFill>
                <a:latin typeface="HK Grotesk Bold"/>
              </a:rPr>
              <a:t>Sensors Project Tutorial 6</a:t>
            </a:r>
          </a:p>
        </p:txBody>
      </p:sp>
      <p:pic>
        <p:nvPicPr>
          <p:cNvPr id="27" name="Obstacle Avoidance Car (2)">
            <a:hlinkClick r:id="" action="ppaction://media"/>
            <a:extLst>
              <a:ext uri="{FF2B5EF4-FFF2-40B4-BE49-F238E27FC236}">
                <a16:creationId xmlns:a16="http://schemas.microsoft.com/office/drawing/2014/main" id="{14C980FD-5F34-4BF4-9A5D-00456E7787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800637" y="70428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47"/>
    </mc:Choice>
    <mc:Fallback>
      <p:transition spd="slow" advTm="12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8" grpId="0"/>
      <p:bldP spid="15" grpId="0"/>
      <p:bldP spid="16" grpId="0"/>
    </p:bldLst>
  </p:timing>
  <p:extLst>
    <p:ext uri="{E180D4A7-C9FB-4DFB-919C-405C955672EB}">
      <p14:showEvtLst xmlns:p14="http://schemas.microsoft.com/office/powerpoint/2010/main">
        <p14:playEvt time="108" objId="27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8181907" y="785734"/>
            <a:ext cx="15334990" cy="902239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4486275" y="2124587"/>
            <a:ext cx="11125200" cy="3172344"/>
          </a:xfrm>
          <a:prstGeom prst="rect">
            <a:avLst/>
          </a:prstGeom>
          <a:solidFill>
            <a:srgbClr val="272727">
              <a:alpha val="15686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624"/>
          <a:stretch>
            <a:fillRect/>
          </a:stretch>
        </p:blipFill>
        <p:spPr>
          <a:xfrm>
            <a:off x="7153082" y="2353103"/>
            <a:ext cx="10494953" cy="558079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3244034"/>
            <a:ext cx="492991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272727"/>
                </a:solidFill>
                <a:latin typeface="HK Grotesk Bold"/>
              </a:rPr>
              <a:t>Ardunio uno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6325" y="5320665"/>
            <a:ext cx="5240920" cy="3937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endParaRPr dirty="0"/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IN 1,2,3,4 --&gt; D 4,5,6,7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GND &amp; VIN --&gt; Breadboard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Servo Signal --&gt; D 8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Sensor Trig --&gt; A0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Sensor Echo --&gt; A1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Bluetooth RX --&gt; TX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Bluetooth TX --&gt; RX</a:t>
            </a:r>
          </a:p>
          <a:p>
            <a:pPr>
              <a:lnSpc>
                <a:spcPts val="3509"/>
              </a:lnSpc>
            </a:pPr>
            <a:endParaRPr lang="en-US" sz="2699" dirty="0">
              <a:solidFill>
                <a:srgbClr val="272727"/>
              </a:solidFill>
              <a:latin typeface="HK Grotesk Ligh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60"/>
    </mc:Choice>
    <mc:Fallback>
      <p:transition spd="slow" advTm="12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91902" y="7769123"/>
            <a:ext cx="10532918" cy="2391107"/>
            <a:chOff x="0" y="0"/>
            <a:chExt cx="14043891" cy="3188142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4043891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 dirty="0">
                  <a:solidFill>
                    <a:srgbClr val="272727"/>
                  </a:solidFill>
                  <a:latin typeface="HK Grotesk Bold"/>
                </a:rPr>
                <a:t>Rough Circuit Diagram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530917"/>
              <a:ext cx="14043891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272727"/>
                  </a:solidFill>
                  <a:latin typeface="HK Grotesk Medium"/>
                </a:rPr>
                <a:t>Created using Circuito.io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73693" y="1878498"/>
            <a:ext cx="5811579" cy="634278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24959" y="7391065"/>
            <a:ext cx="2616861" cy="276916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251816" y="652131"/>
            <a:ext cx="2769165" cy="250263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893912">
            <a:off x="12606858" y="8571690"/>
            <a:ext cx="3014443" cy="220807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981785">
            <a:off x="4061220" y="-852786"/>
            <a:ext cx="3129095" cy="221774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28700" y="1500905"/>
            <a:ext cx="15872431" cy="58901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2"/>
    </mc:Choice>
    <mc:Fallback>
      <p:transition spd="slow" advTm="3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4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99672" y="304800"/>
            <a:ext cx="7289574" cy="7317013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674796" y="3289156"/>
            <a:ext cx="9145778" cy="5969144"/>
            <a:chOff x="0" y="0"/>
            <a:chExt cx="19050000" cy="12433300"/>
          </a:xfrm>
        </p:grpSpPr>
        <p:sp>
          <p:nvSpPr>
            <p:cNvPr id="4" name="Freeform 4"/>
            <p:cNvSpPr/>
            <p:nvPr/>
          </p:nvSpPr>
          <p:spPr>
            <a:xfrm>
              <a:off x="1455674" y="593598"/>
              <a:ext cx="16157194" cy="10108946"/>
            </a:xfrm>
            <a:custGeom>
              <a:avLst/>
              <a:gdLst/>
              <a:ahLst/>
              <a:cxnLst/>
              <a:rect l="l" t="t" r="r" b="b"/>
              <a:pathLst>
                <a:path w="16157194" h="10108946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4"/>
              <a:stretch>
                <a:fillRect t="-3068" b="-3068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9050000" cy="12433300"/>
            </a:xfrm>
            <a:custGeom>
              <a:avLst/>
              <a:gdLst/>
              <a:ahLst/>
              <a:cxnLst/>
              <a:rect l="l" t="t" r="r" b="b"/>
              <a:pathLst>
                <a:path w="19050000" h="124333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5"/>
              <a:stretch>
                <a:fillRect l="-301" r="-301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632423">
            <a:off x="15799015" y="7386982"/>
            <a:ext cx="2356127" cy="16699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3092416">
            <a:off x="-1017954" y="4501382"/>
            <a:ext cx="2493439" cy="182644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545136">
            <a:off x="6321565" y="-1115865"/>
            <a:ext cx="4078265" cy="284132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120098" y="3289156"/>
            <a:ext cx="4538691" cy="453869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28766" y="601056"/>
            <a:ext cx="6430023" cy="105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27"/>
              </a:lnSpc>
              <a:spcBef>
                <a:spcPct val="0"/>
              </a:spcBef>
            </a:pPr>
            <a:r>
              <a:rPr lang="en-US" sz="6855" dirty="0">
                <a:solidFill>
                  <a:srgbClr val="F8F8F8"/>
                </a:solidFill>
                <a:latin typeface="HK Grotesk Bold"/>
              </a:rPr>
              <a:t>schematics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766" y="1667476"/>
            <a:ext cx="6430023" cy="564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7"/>
              </a:lnSpc>
              <a:spcBef>
                <a:spcPct val="0"/>
              </a:spcBef>
            </a:pPr>
            <a:r>
              <a:rPr lang="en-US" sz="3656" dirty="0">
                <a:solidFill>
                  <a:srgbClr val="F8F8F8"/>
                </a:solidFill>
                <a:latin typeface="HK Grotesk Medium"/>
              </a:rPr>
              <a:t>Created using tinkercad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20098" y="7761172"/>
            <a:ext cx="4538691" cy="1076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2"/>
              </a:lnSpc>
              <a:spcBef>
                <a:spcPct val="0"/>
              </a:spcBef>
            </a:pPr>
            <a:r>
              <a:rPr lang="en-US" sz="3087" dirty="0">
                <a:solidFill>
                  <a:srgbClr val="F8F8F8"/>
                </a:solidFill>
                <a:latin typeface="HK Grotesk Light"/>
              </a:rPr>
              <a:t>For more clear view at the schematics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9"/>
    </mc:Choice>
    <mc:Fallback>
      <p:transition spd="slow" advTm="6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0000"/>
          </a:blip>
          <a:srcRect l="2268" r="15881"/>
          <a:stretch>
            <a:fillRect/>
          </a:stretch>
        </p:blipFill>
        <p:spPr>
          <a:xfrm>
            <a:off x="-8181907" y="785734"/>
            <a:ext cx="13217960" cy="950126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4317524" y="1210187"/>
            <a:ext cx="9522327" cy="3172344"/>
          </a:xfrm>
          <a:prstGeom prst="rect">
            <a:avLst/>
          </a:prstGeom>
          <a:solidFill>
            <a:srgbClr val="272727">
              <a:alpha val="15686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15085" b="16917"/>
          <a:stretch>
            <a:fillRect/>
          </a:stretch>
        </p:blipFill>
        <p:spPr>
          <a:xfrm rot="5400000">
            <a:off x="7904673" y="-882477"/>
            <a:ext cx="7205030" cy="1253253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74889" y="1771752"/>
            <a:ext cx="492991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272727"/>
                </a:solidFill>
                <a:latin typeface="HK Grotesk Bold"/>
              </a:rPr>
              <a:t>Schematics IRL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3980950"/>
            <a:ext cx="5240920" cy="569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endParaRPr dirty="0"/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IN 1,2,3,4 --&gt; D 4,5,6,7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Servo Signal --&gt; D 8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Sensor Trig --&gt; A0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Sensor Echo --&gt; A1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Bluetooth RX --&gt; TX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Bluetooth TX --&gt; RX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Battery --&gt; GND &amp; 12 V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GND &amp; 5V --&gt; Breadboard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GND &amp; VIN --&gt; Breadboard   for every component that needs powers</a:t>
            </a:r>
          </a:p>
          <a:p>
            <a:pPr>
              <a:lnSpc>
                <a:spcPts val="3509"/>
              </a:lnSpc>
            </a:pPr>
            <a:endParaRPr lang="en-US" sz="2699" dirty="0">
              <a:solidFill>
                <a:srgbClr val="272727"/>
              </a:solidFill>
              <a:latin typeface="HK Grotesk Ligh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56"/>
    </mc:Choice>
    <mc:Fallback>
      <p:transition spd="slow" advTm="9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F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49577"/>
              </p:ext>
            </p:extLst>
          </p:nvPr>
        </p:nvGraphicFramePr>
        <p:xfrm>
          <a:off x="7371162" y="2087184"/>
          <a:ext cx="9888138" cy="6112632"/>
        </p:xfrm>
        <a:graphic>
          <a:graphicData uri="http://schemas.openxmlformats.org/drawingml/2006/table">
            <a:tbl>
              <a:tblPr/>
              <a:tblGrid>
                <a:gridCol w="4944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0744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>
                          <a:solidFill>
                            <a:srgbClr val="272727"/>
                          </a:solidFill>
                          <a:latin typeface="HK Grotesk Medium Bold"/>
                        </a:rPr>
                        <a:t>Arduino IDE</a:t>
                      </a:r>
                      <a:endParaRPr lang="en-US" sz="1100" dirty="0"/>
                    </a:p>
                  </a:txBody>
                  <a:tcPr>
                    <a:lnL w="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>
                          <a:solidFill>
                            <a:srgbClr val="272727"/>
                          </a:solidFill>
                          <a:latin typeface="HK Grotesk Medium Bold"/>
                        </a:rPr>
                        <a:t>Arduino project website</a:t>
                      </a:r>
                      <a:endParaRPr lang="en-US" sz="1100" dirty="0"/>
                    </a:p>
                  </a:txBody>
                  <a:tcPr>
                    <a:lnL w="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744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>
                          <a:solidFill>
                            <a:srgbClr val="272727"/>
                          </a:solidFill>
                          <a:latin typeface="HK Grotesk Medium Bold"/>
                        </a:rPr>
                        <a:t>Canva</a:t>
                      </a:r>
                      <a:endParaRPr lang="en-US" sz="1100" dirty="0"/>
                    </a:p>
                  </a:txBody>
                  <a:tcPr>
                    <a:lnL w="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>
                          <a:solidFill>
                            <a:srgbClr val="272727"/>
                          </a:solidFill>
                          <a:latin typeface="HK Grotesk Medium Bold"/>
                        </a:rPr>
                        <a:t>Ram electronics &amp; Amazon</a:t>
                      </a:r>
                      <a:endParaRPr lang="en-US" sz="1100" dirty="0"/>
                    </a:p>
                  </a:txBody>
                  <a:tcPr>
                    <a:lnL w="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774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>
                          <a:solidFill>
                            <a:srgbClr val="272727"/>
                          </a:solidFill>
                          <a:latin typeface="HK Grotesk Medium Bold"/>
                        </a:rPr>
                        <a:t>Circuito.io</a:t>
                      </a:r>
                      <a:endParaRPr lang="en-US" sz="1100" dirty="0"/>
                    </a:p>
                  </a:txBody>
                  <a:tcPr>
                    <a:lnL w="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000" dirty="0">
                          <a:solidFill>
                            <a:srgbClr val="272727"/>
                          </a:solidFill>
                          <a:latin typeface="HK Grotesk Medium"/>
                        </a:rPr>
                        <a:t>TinkerCad</a:t>
                      </a:r>
                      <a:endParaRPr lang="en-US" sz="1100" dirty="0"/>
                    </a:p>
                  </a:txBody>
                  <a:tcPr>
                    <a:lnL w="0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8181907" y="785734"/>
            <a:ext cx="15334990" cy="902239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4486275" y="2124587"/>
            <a:ext cx="11125200" cy="3172344"/>
          </a:xfrm>
          <a:prstGeom prst="rect">
            <a:avLst/>
          </a:prstGeom>
          <a:solidFill>
            <a:srgbClr val="272727">
              <a:alpha val="32941"/>
            </a:srgbClr>
          </a:solidFill>
        </p:spPr>
      </p:sp>
      <p:sp>
        <p:nvSpPr>
          <p:cNvPr id="5" name="TextBox 5"/>
          <p:cNvSpPr txBox="1"/>
          <p:nvPr/>
        </p:nvSpPr>
        <p:spPr>
          <a:xfrm>
            <a:off x="1028700" y="2786888"/>
            <a:ext cx="4929915" cy="1838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dirty="0">
                <a:solidFill>
                  <a:srgbClr val="F8F8F8"/>
                </a:solidFill>
                <a:latin typeface="HK Grotesk Bold"/>
              </a:rPr>
              <a:t>Resource </a:t>
            </a:r>
          </a:p>
          <a:p>
            <a:pPr>
              <a:lnSpc>
                <a:spcPts val="7200"/>
              </a:lnSpc>
            </a:pPr>
            <a:r>
              <a:rPr lang="en-US" sz="6000" b="1" dirty="0">
                <a:solidFill>
                  <a:srgbClr val="F8F8F8"/>
                </a:solidFill>
                <a:latin typeface="HK Grotesk Bold"/>
              </a:rPr>
              <a:t>Page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66"/>
    </mc:Choice>
    <mc:Fallback>
      <p:transition spd="slow" advTm="16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7389" y="2228391"/>
            <a:ext cx="6604825" cy="6934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815712" y="807100"/>
            <a:ext cx="11761977" cy="6920199"/>
            <a:chOff x="0" y="0"/>
            <a:chExt cx="15682636" cy="922693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15682636" cy="9226932"/>
            </a:xfrm>
            <a:prstGeom prst="rect">
              <a:avLst/>
            </a:prstGeom>
          </p:spPr>
        </p:pic>
        <p:sp>
          <p:nvSpPr>
            <p:cNvPr id="5" name="AutoShape 5"/>
            <p:cNvSpPr/>
            <p:nvPr/>
          </p:nvSpPr>
          <p:spPr>
            <a:xfrm>
              <a:off x="337316" y="341738"/>
              <a:ext cx="14836367" cy="8315630"/>
            </a:xfrm>
            <a:prstGeom prst="rect">
              <a:avLst/>
            </a:prstGeom>
            <a:solidFill>
              <a:srgbClr val="27272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685009" y="6706222"/>
            <a:ext cx="2023383" cy="229929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702373" y="938445"/>
            <a:ext cx="2246352" cy="16454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934934">
            <a:off x="13205665" y="-611976"/>
            <a:ext cx="2536613" cy="197538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3240609">
            <a:off x="14757698" y="8179974"/>
            <a:ext cx="3749112" cy="261200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3180379">
            <a:off x="800395" y="6758519"/>
            <a:ext cx="2428442" cy="219470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948726" y="3230508"/>
            <a:ext cx="9495949" cy="2073383"/>
            <a:chOff x="0" y="0"/>
            <a:chExt cx="12661265" cy="276451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2661265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0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F8F8F8"/>
                  </a:solidFill>
                  <a:latin typeface="HK Grotesk Bold" panose="020B0604020202020204" charset="0"/>
                </a:rPr>
                <a:t>Thank You For Your Time :)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459586"/>
              <a:ext cx="12661265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8F8F8"/>
                  </a:solidFill>
                  <a:latin typeface="HK Grotesk Medium"/>
                </a:rPr>
                <a:t>If you have any questions or if we missed out on anything let us know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92"/>
    </mc:Choice>
    <mc:Fallback>
      <p:transition spd="slow" advTm="7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7959" y="3532077"/>
            <a:ext cx="3557627" cy="60140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66573" y="3532077"/>
            <a:ext cx="3557627" cy="60140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65186" y="3532077"/>
            <a:ext cx="3557627" cy="60140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63800" y="3532077"/>
            <a:ext cx="3557627" cy="60140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62414" y="3532077"/>
            <a:ext cx="3557627" cy="601408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15682" y="3759189"/>
            <a:ext cx="2471049" cy="18532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56813" y="3759189"/>
            <a:ext cx="1974373" cy="197437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815970" y="3972531"/>
            <a:ext cx="1853287" cy="185328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85794" y="3833639"/>
            <a:ext cx="1721957" cy="170438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562420" y="4120366"/>
            <a:ext cx="1557615" cy="155761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02377" y="1028700"/>
            <a:ext cx="1228324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9"/>
              </a:lnSpc>
              <a:spcBef>
                <a:spcPct val="0"/>
              </a:spcBef>
            </a:pPr>
            <a:r>
              <a:rPr lang="en-US" sz="4800" dirty="0">
                <a:solidFill>
                  <a:srgbClr val="F8F8F8"/>
                </a:solidFill>
                <a:latin typeface="HK Grotesk Bold Bold"/>
              </a:rPr>
              <a:t>Components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15682" y="2581881"/>
            <a:ext cx="245940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F8F8F8"/>
                </a:solidFill>
                <a:latin typeface="HK Grotesk Bold"/>
              </a:rPr>
              <a:t>Controller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315682" y="5921729"/>
            <a:ext cx="2459408" cy="1645760"/>
            <a:chOff x="0" y="0"/>
            <a:chExt cx="3279211" cy="219434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75240"/>
              <a:ext cx="3279211" cy="1419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8F8F8"/>
                  </a:solidFill>
                  <a:latin typeface="HK Grotesk Light"/>
                </a:rPr>
                <a:t>We are connected to android phone using HC-05 module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3279211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8F8F8"/>
                  </a:solidFill>
                  <a:latin typeface="HK Grotesk Bold"/>
                </a:rPr>
                <a:t>Bluetooth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17068" y="2581881"/>
            <a:ext cx="245940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F8F8F8"/>
                </a:solidFill>
                <a:latin typeface="HK Grotesk Bold Bold"/>
              </a:rPr>
              <a:t>Actuator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17068" y="5921729"/>
            <a:ext cx="2459408" cy="2367024"/>
            <a:chOff x="0" y="0"/>
            <a:chExt cx="3279211" cy="315603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258161"/>
              <a:ext cx="3279211" cy="1897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F8F8F8"/>
                  </a:solidFill>
                  <a:latin typeface="HK Grotesk Light"/>
                </a:rPr>
                <a:t>4 Motors connected to H-bridge</a:t>
              </a:r>
            </a:p>
            <a:p>
              <a:pPr marL="0" lvl="1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8F8F8"/>
                  </a:solidFill>
                  <a:latin typeface="HK Grotesk Light"/>
                </a:rPr>
                <a:t>and Servo motor to the Arduino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3279211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8F8F8"/>
                  </a:solidFill>
                  <a:latin typeface="HK Grotesk Bold"/>
                </a:rPr>
                <a:t>HW-095 &amp; Motors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914296" y="2581881"/>
            <a:ext cx="245940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F8F8F8"/>
                </a:solidFill>
                <a:latin typeface="HK Grotesk Bold Bold"/>
              </a:rPr>
              <a:t>Sensor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914296" y="5921729"/>
            <a:ext cx="2459408" cy="1630284"/>
            <a:chOff x="0" y="0"/>
            <a:chExt cx="3279211" cy="2173712"/>
          </a:xfrm>
        </p:grpSpPr>
        <p:sp>
          <p:nvSpPr>
            <p:cNvPr id="23" name="TextBox 23"/>
            <p:cNvSpPr txBox="1"/>
            <p:nvPr/>
          </p:nvSpPr>
          <p:spPr>
            <a:xfrm>
              <a:off x="0" y="775240"/>
              <a:ext cx="3279211" cy="139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8F8F8"/>
                  </a:solidFill>
                  <a:latin typeface="HK Grotesk Light"/>
                </a:rPr>
                <a:t>We are using ultrasonic module to detect the distance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3279211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8F8F8"/>
                  </a:solidFill>
                  <a:latin typeface="HK Grotesk Bold"/>
                </a:rPr>
                <a:t>Ultrasonic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963800" y="2581881"/>
            <a:ext cx="3557627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F8F8F8"/>
                </a:solidFill>
                <a:latin typeface="HK Grotesk Bold Bold"/>
              </a:rPr>
              <a:t>Microcontroller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512910" y="5921729"/>
            <a:ext cx="2459408" cy="2339575"/>
            <a:chOff x="0" y="0"/>
            <a:chExt cx="3279211" cy="3119433"/>
          </a:xfrm>
        </p:grpSpPr>
        <p:sp>
          <p:nvSpPr>
            <p:cNvPr id="27" name="TextBox 27"/>
            <p:cNvSpPr txBox="1"/>
            <p:nvPr/>
          </p:nvSpPr>
          <p:spPr>
            <a:xfrm>
              <a:off x="0" y="775240"/>
              <a:ext cx="3279211" cy="2344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8F8F8"/>
                  </a:solidFill>
                  <a:latin typeface="HK Grotesk Light"/>
                </a:rPr>
                <a:t>Everything connects to it and it manages the input and output of the data in the circuit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3279211" cy="494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8F8F8"/>
                  </a:solidFill>
                  <a:latin typeface="HK Grotesk Bold"/>
                </a:rPr>
                <a:t>Arduino UNO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5111523" y="2581881"/>
            <a:ext cx="245940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F8F8F8"/>
                </a:solidFill>
                <a:latin typeface="HK Grotesk Bold Bold"/>
              </a:rPr>
              <a:t>Source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5111523" y="5921729"/>
            <a:ext cx="2459408" cy="2339575"/>
            <a:chOff x="0" y="0"/>
            <a:chExt cx="3279211" cy="3119433"/>
          </a:xfrm>
        </p:grpSpPr>
        <p:sp>
          <p:nvSpPr>
            <p:cNvPr id="31" name="TextBox 31"/>
            <p:cNvSpPr txBox="1"/>
            <p:nvPr/>
          </p:nvSpPr>
          <p:spPr>
            <a:xfrm>
              <a:off x="0" y="775240"/>
              <a:ext cx="3279211" cy="2344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F8F8F8"/>
                  </a:solidFill>
                  <a:latin typeface="HK Grotesk Light"/>
                </a:rPr>
                <a:t>The car uses three</a:t>
              </a:r>
            </a:p>
            <a:p>
              <a:pPr marL="0" lvl="1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8F8F8"/>
                  </a:solidFill>
                  <a:latin typeface="HK Grotesk Light"/>
                </a:rPr>
                <a:t> 3.7 v batteries  which is connected to the button to act like a switch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3279211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8F8F8"/>
                  </a:solidFill>
                  <a:latin typeface="HK Grotesk Bold"/>
                </a:rPr>
                <a:t>Li-Po batteries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03"/>
    </mc:Choice>
    <mc:Fallback>
      <p:transition spd="slow" advTm="12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21" grpId="0"/>
      <p:bldP spid="25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7959" y="3532077"/>
            <a:ext cx="3557627" cy="60140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66573" y="3532077"/>
            <a:ext cx="3557627" cy="60140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65186" y="3532077"/>
            <a:ext cx="3557627" cy="60140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63800" y="3532077"/>
            <a:ext cx="3557627" cy="60140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62414" y="3532077"/>
            <a:ext cx="3557627" cy="601408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1019" y="3870036"/>
            <a:ext cx="2175457" cy="163159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57658" y="3870036"/>
            <a:ext cx="2175457" cy="163159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16481" y="4062427"/>
            <a:ext cx="2055037" cy="160292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545604" y="4271750"/>
            <a:ext cx="1713696" cy="17434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042832" y="4163818"/>
            <a:ext cx="1399564" cy="140014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02377" y="1028700"/>
            <a:ext cx="1228324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9"/>
              </a:lnSpc>
              <a:spcBef>
                <a:spcPct val="0"/>
              </a:spcBef>
            </a:pPr>
            <a:r>
              <a:rPr lang="en-US" sz="4800" dirty="0">
                <a:solidFill>
                  <a:srgbClr val="F8F8F8"/>
                </a:solidFill>
                <a:latin typeface="HK Grotesk Bold Bold"/>
              </a:rPr>
              <a:t>Components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15682" y="2581881"/>
            <a:ext cx="245940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F8F8F8"/>
                </a:solidFill>
                <a:latin typeface="HK Grotesk Bold"/>
              </a:rPr>
              <a:t>Tires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315682" y="5921729"/>
            <a:ext cx="2459408" cy="1630284"/>
            <a:chOff x="0" y="0"/>
            <a:chExt cx="3279211" cy="217371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75240"/>
              <a:ext cx="3279211" cy="139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8F8F8"/>
                  </a:solidFill>
                  <a:latin typeface="HK Grotesk Light"/>
                </a:rPr>
                <a:t>we used the four yellow tires that came with the car kit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3279211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8F8F8"/>
                  </a:solidFill>
                  <a:latin typeface="HK Grotesk Bold"/>
                </a:rPr>
                <a:t>Car kit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17068" y="2581881"/>
            <a:ext cx="245940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F8F8F8"/>
                </a:solidFill>
                <a:latin typeface="HK Grotesk Bold Bold"/>
              </a:rPr>
              <a:t>Chassis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17068" y="5921729"/>
            <a:ext cx="2459408" cy="2367024"/>
            <a:chOff x="0" y="0"/>
            <a:chExt cx="3279211" cy="315603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258161"/>
              <a:ext cx="3279211" cy="1897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8F8F8"/>
                  </a:solidFill>
                  <a:latin typeface="HK Grotesk Light"/>
                </a:rPr>
                <a:t>We used readily available car kit with 3d printed holder for the sensor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3279211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8F8F8"/>
                  </a:solidFill>
                  <a:latin typeface="HK Grotesk Bold"/>
                </a:rPr>
                <a:t>Car kit and 3d printed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914296" y="2581881"/>
            <a:ext cx="245940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F8F8F8"/>
                </a:solidFill>
                <a:latin typeface="HK Grotesk Bold"/>
              </a:rPr>
              <a:t>Wires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914296" y="5921729"/>
            <a:ext cx="2459408" cy="1630284"/>
            <a:chOff x="0" y="0"/>
            <a:chExt cx="3279211" cy="2173712"/>
          </a:xfrm>
        </p:grpSpPr>
        <p:sp>
          <p:nvSpPr>
            <p:cNvPr id="23" name="TextBox 23"/>
            <p:cNvSpPr txBox="1"/>
            <p:nvPr/>
          </p:nvSpPr>
          <p:spPr>
            <a:xfrm>
              <a:off x="0" y="775240"/>
              <a:ext cx="3279211" cy="139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8F8F8"/>
                  </a:solidFill>
                  <a:latin typeface="HK Grotesk Light"/>
                </a:rPr>
                <a:t>We used jumper wires as they are easy to use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3279211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8F8F8"/>
                  </a:solidFill>
                  <a:latin typeface="HK Grotesk Bold"/>
                </a:rPr>
                <a:t>Jumper wires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963800" y="2581881"/>
            <a:ext cx="3557627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F8F8F8"/>
                </a:solidFill>
                <a:latin typeface="HK Grotesk Bold Bold"/>
              </a:rPr>
              <a:t>Software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512910" y="5921729"/>
            <a:ext cx="2459408" cy="2004832"/>
            <a:chOff x="0" y="0"/>
            <a:chExt cx="3279211" cy="2673111"/>
          </a:xfrm>
        </p:grpSpPr>
        <p:sp>
          <p:nvSpPr>
            <p:cNvPr id="27" name="TextBox 27"/>
            <p:cNvSpPr txBox="1"/>
            <p:nvPr/>
          </p:nvSpPr>
          <p:spPr>
            <a:xfrm>
              <a:off x="0" y="775240"/>
              <a:ext cx="3279211" cy="1897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8F8F8"/>
                  </a:solidFill>
                  <a:latin typeface="HK Grotesk Light"/>
                </a:rPr>
                <a:t>we used the Arduino and libraries to code the conditions into the UNO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3279211" cy="494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8F8F8"/>
                  </a:solidFill>
                  <a:latin typeface="HK Grotesk Bold"/>
                </a:rPr>
                <a:t>Arduino IDE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5111523" y="2581881"/>
            <a:ext cx="245940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F8F8F8"/>
                </a:solidFill>
                <a:latin typeface="HK Grotesk Bold Bold"/>
              </a:rPr>
              <a:t>Extra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5111523" y="5921729"/>
            <a:ext cx="2459408" cy="1645760"/>
            <a:chOff x="0" y="0"/>
            <a:chExt cx="3279211" cy="2194347"/>
          </a:xfrm>
        </p:grpSpPr>
        <p:sp>
          <p:nvSpPr>
            <p:cNvPr id="31" name="TextBox 31"/>
            <p:cNvSpPr txBox="1"/>
            <p:nvPr/>
          </p:nvSpPr>
          <p:spPr>
            <a:xfrm>
              <a:off x="0" y="775240"/>
              <a:ext cx="3279211" cy="1419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8F8F8"/>
                  </a:solidFill>
                  <a:latin typeface="HK Grotesk Light"/>
                </a:rPr>
                <a:t>Double sided tape to stick the Arduino and h bridge tot the car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3279211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55"/>
    </mc:Choice>
    <mc:Fallback>
      <p:transition spd="slow" advTm="14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21" grpId="0"/>
      <p:bldP spid="25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-8181907" y="785734"/>
            <a:ext cx="15334990" cy="902239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4486275" y="2124587"/>
            <a:ext cx="11125200" cy="3172344"/>
          </a:xfrm>
          <a:prstGeom prst="rect">
            <a:avLst/>
          </a:prstGeom>
          <a:solidFill>
            <a:srgbClr val="272727">
              <a:alpha val="15686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86254" y="720113"/>
            <a:ext cx="5171769" cy="34478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697688" y="3479190"/>
            <a:ext cx="3307182" cy="32734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08189" y="5115908"/>
            <a:ext cx="4927898" cy="385762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3244034"/>
            <a:ext cx="492991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272727"/>
                </a:solidFill>
                <a:latin typeface="HK Grotesk Bold"/>
              </a:rPr>
              <a:t>Actuator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6325" y="5320665"/>
            <a:ext cx="5240920" cy="3937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H-Bridge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Battery --&gt; GND &amp; 12 V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GND &amp; 5V --&gt; Breadboard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O1 &amp; O2 --&gt; To Left Motors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O3 &amp; O4 --&gt; To Right Motors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IN 1,2,3,4 --&gt; D 4,5,6,7</a:t>
            </a:r>
          </a:p>
          <a:p>
            <a:pPr>
              <a:lnSpc>
                <a:spcPts val="3509"/>
              </a:lnSpc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Servo Motor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GND &amp; VCC --&gt; Breadboard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Signal --&gt; D 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83"/>
    </mc:Choice>
    <mc:Fallback>
      <p:transition spd="slow" advTm="22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-8181907" y="785734"/>
            <a:ext cx="15334990" cy="902239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4486275" y="2124587"/>
            <a:ext cx="11125200" cy="3172344"/>
          </a:xfrm>
          <a:prstGeom prst="rect">
            <a:avLst/>
          </a:prstGeom>
          <a:solidFill>
            <a:srgbClr val="272727">
              <a:alpha val="15686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15621" y="1722100"/>
            <a:ext cx="6842800" cy="6842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3244034"/>
            <a:ext cx="492991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272727"/>
                </a:solidFill>
                <a:latin typeface="HK Grotesk Bold"/>
              </a:rPr>
              <a:t>Sensor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647494"/>
            <a:ext cx="4929915" cy="130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GND &amp; VCC --&gt; Breadboard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Trig --&gt; A0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Echo --&gt; A1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95"/>
    </mc:Choice>
    <mc:Fallback>
      <p:transition spd="slow" advTm="12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-8181907" y="785734"/>
            <a:ext cx="15334990" cy="902239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4486275" y="2124587"/>
            <a:ext cx="11125200" cy="3172344"/>
          </a:xfrm>
          <a:prstGeom prst="rect">
            <a:avLst/>
          </a:prstGeom>
          <a:solidFill>
            <a:srgbClr val="272727">
              <a:alpha val="15686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53082" y="500746"/>
            <a:ext cx="11003541" cy="507497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44000" y="4766685"/>
            <a:ext cx="6721924" cy="504144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244034"/>
            <a:ext cx="492991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272727"/>
                </a:solidFill>
                <a:latin typeface="HK Grotesk Bold"/>
              </a:rPr>
              <a:t>Bluetooth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647494"/>
            <a:ext cx="4929915" cy="174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endParaRPr dirty="0"/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GND &amp; VCC --&gt; Breadboard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RX --&gt; TX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TX --&gt; RX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52"/>
    </mc:Choice>
    <mc:Fallback>
      <p:transition spd="slow" advTm="10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8181907" y="785734"/>
            <a:ext cx="15334990" cy="902239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4486275" y="2124587"/>
            <a:ext cx="11125200" cy="3172344"/>
          </a:xfrm>
          <a:prstGeom prst="rect">
            <a:avLst/>
          </a:prstGeom>
          <a:solidFill>
            <a:srgbClr val="272727">
              <a:alpha val="15686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49891" y="1028700"/>
            <a:ext cx="3447570" cy="344757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065206" y="808015"/>
            <a:ext cx="6356958" cy="63569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l="32639" t="22308" r="41654" b="17603"/>
          <a:stretch>
            <a:fillRect/>
          </a:stretch>
        </p:blipFill>
        <p:spPr>
          <a:xfrm>
            <a:off x="9491214" y="5676069"/>
            <a:ext cx="1978321" cy="334817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3244034"/>
            <a:ext cx="492991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272727"/>
                </a:solidFill>
                <a:latin typeface="HK Grotesk Bold"/>
              </a:rPr>
              <a:t>Source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647494"/>
            <a:ext cx="4929915" cy="218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Red Switch Button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3 x 3.7v batteries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Battery Holder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Battery connected to         the H-Bridge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19"/>
    </mc:Choice>
    <mc:Fallback>
      <p:transition spd="slow" advTm="10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8181907" y="785734"/>
            <a:ext cx="15334990" cy="902239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4486275" y="2124587"/>
            <a:ext cx="11125200" cy="3172344"/>
          </a:xfrm>
          <a:prstGeom prst="rect">
            <a:avLst/>
          </a:prstGeom>
          <a:solidFill>
            <a:srgbClr val="272727">
              <a:alpha val="15686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60417" y="1241628"/>
            <a:ext cx="3349042" cy="340728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521707" y="1487610"/>
            <a:ext cx="3737593" cy="29153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150332" y="5296931"/>
            <a:ext cx="4217944" cy="421794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3244034"/>
            <a:ext cx="492991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272727"/>
                </a:solidFill>
                <a:latin typeface="HK Grotesk Bold"/>
              </a:rPr>
              <a:t>Extras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647494"/>
            <a:ext cx="4929915" cy="130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Wires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Breadboard</a:t>
            </a:r>
          </a:p>
          <a:p>
            <a:pPr marL="582928" lvl="1" indent="-291464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272727"/>
                </a:solidFill>
                <a:latin typeface="HK Grotesk Light"/>
              </a:rPr>
              <a:t>Double Side Tape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85"/>
    </mc:Choice>
    <mc:Fallback>
      <p:transition spd="slow" advTm="8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250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1294" r="17433" b="70432"/>
          <a:stretch>
            <a:fillRect/>
          </a:stretch>
        </p:blipFill>
        <p:spPr>
          <a:xfrm>
            <a:off x="-8181907" y="0"/>
            <a:ext cx="14820832" cy="317234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4486275" y="0"/>
            <a:ext cx="11125200" cy="3172344"/>
          </a:xfrm>
          <a:prstGeom prst="rect">
            <a:avLst/>
          </a:prstGeom>
          <a:solidFill>
            <a:srgbClr val="D9D9D9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42618" y="5676069"/>
            <a:ext cx="3826193" cy="382619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019175"/>
            <a:ext cx="492991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272727"/>
                </a:solidFill>
                <a:latin typeface="HK Grotesk Bold"/>
              </a:rPr>
              <a:t>Body Kit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36"/>
    </mc:Choice>
    <mc:Fallback>
      <p:transition spd="slow" advTm="5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410</Words>
  <Application>Microsoft Office PowerPoint</Application>
  <PresentationFormat>Custom</PresentationFormat>
  <Paragraphs>103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HK Grotesk Light</vt:lpstr>
      <vt:lpstr>HK Grotesk Medium Bold</vt:lpstr>
      <vt:lpstr>HK Grotesk Medium</vt:lpstr>
      <vt:lpstr>HK Grotesk Bold Bold</vt:lpstr>
      <vt:lpstr>HK Grotesk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Obstacle Avoidance Car</dc:title>
  <dc:creator>Aditya Bhagchandani</dc:creator>
  <cp:lastModifiedBy>Aditya Bhagchandani</cp:lastModifiedBy>
  <cp:revision>7</cp:revision>
  <dcterms:created xsi:type="dcterms:W3CDTF">2006-08-16T00:00:00Z</dcterms:created>
  <dcterms:modified xsi:type="dcterms:W3CDTF">2022-12-06T21:42:30Z</dcterms:modified>
  <dc:identifier>DAFT7fOZueM</dc:identifier>
</cp:coreProperties>
</file>